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068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4460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154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0256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360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1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9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5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7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0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1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0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0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8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 3.1 and 3.2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0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213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Compromises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175657"/>
            <a:ext cx="9786257" cy="5475514"/>
          </a:xfrm>
        </p:spPr>
        <p:txBody>
          <a:bodyPr>
            <a:noAutofit/>
          </a:bodyPr>
          <a:lstStyle/>
          <a:p>
            <a:r>
              <a:rPr lang="en-US" sz="2800" dirty="0" smtClean="0"/>
              <a:t>South agreed to allow Congress to regulate trade between </a:t>
            </a:r>
            <a:r>
              <a:rPr lang="en-US" sz="2800" b="1" i="1" u="sng" dirty="0" smtClean="0"/>
              <a:t>states</a:t>
            </a:r>
            <a:endParaRPr lang="en-US" sz="2800" dirty="0" smtClean="0"/>
          </a:p>
          <a:p>
            <a:r>
              <a:rPr lang="en-US" sz="2800" dirty="0" smtClean="0"/>
              <a:t>North agreed that Congress could not </a:t>
            </a:r>
            <a:r>
              <a:rPr lang="en-US" sz="2800" b="1" i="1" u="sng" dirty="0" smtClean="0"/>
              <a:t>tax exports </a:t>
            </a:r>
            <a:r>
              <a:rPr lang="en-US" sz="2800" dirty="0" smtClean="0"/>
              <a:t>or interfere with slave trade before 1808</a:t>
            </a:r>
          </a:p>
          <a:p>
            <a:r>
              <a:rPr lang="en-US" sz="2800" b="1" i="1" u="sng" dirty="0" smtClean="0"/>
              <a:t>Electoral College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Some wanted </a:t>
            </a:r>
            <a:r>
              <a:rPr lang="en-US" sz="2400" b="1" i="1" u="sng" dirty="0" smtClean="0"/>
              <a:t>Congress </a:t>
            </a:r>
            <a:r>
              <a:rPr lang="en-US" sz="2400" dirty="0" smtClean="0"/>
              <a:t>to choose the President</a:t>
            </a:r>
          </a:p>
          <a:p>
            <a:pPr lvl="1"/>
            <a:r>
              <a:rPr lang="en-US" sz="2400" dirty="0" smtClean="0"/>
              <a:t>Others wanted the </a:t>
            </a:r>
            <a:r>
              <a:rPr lang="en-US" sz="2400" b="1" i="1" u="sng" dirty="0" smtClean="0"/>
              <a:t>people</a:t>
            </a:r>
            <a:r>
              <a:rPr lang="en-US" sz="2400" dirty="0" smtClean="0"/>
              <a:t> to vote on the President</a:t>
            </a:r>
          </a:p>
          <a:p>
            <a:pPr lvl="1"/>
            <a:r>
              <a:rPr lang="en-US" sz="2400" dirty="0" smtClean="0"/>
              <a:t>Compromise:  group of people named by each state </a:t>
            </a:r>
            <a:r>
              <a:rPr lang="en-US" sz="2400" b="1" i="1" u="sng" dirty="0" smtClean="0"/>
              <a:t>legislature</a:t>
            </a:r>
            <a:r>
              <a:rPr lang="en-US" sz="2400" dirty="0" smtClean="0"/>
              <a:t> to select the </a:t>
            </a:r>
            <a:r>
              <a:rPr lang="en-US" sz="2400" b="1" i="1" u="sng" dirty="0" smtClean="0"/>
              <a:t>President</a:t>
            </a:r>
            <a:r>
              <a:rPr lang="en-US" sz="2400" dirty="0" smtClean="0"/>
              <a:t> and </a:t>
            </a:r>
            <a:r>
              <a:rPr lang="en-US" sz="2400" b="1" i="1" u="sng" dirty="0" smtClean="0"/>
              <a:t>Vice President</a:t>
            </a:r>
            <a:endParaRPr lang="en-US" sz="2400" dirty="0" smtClean="0"/>
          </a:p>
          <a:p>
            <a:pPr lvl="2"/>
            <a:r>
              <a:rPr lang="en-US" sz="2400" dirty="0" smtClean="0"/>
              <a:t>The Electoral College in Present day:  </a:t>
            </a:r>
            <a:r>
              <a:rPr lang="en-US" sz="2400" b="1" i="1" u="sng" dirty="0" smtClean="0"/>
              <a:t>voters</a:t>
            </a:r>
            <a:r>
              <a:rPr lang="en-US" sz="2400" dirty="0" smtClean="0"/>
              <a:t> choose the members not legislatures</a:t>
            </a:r>
            <a:endParaRPr lang="en-US" sz="2400" dirty="0"/>
          </a:p>
        </p:txBody>
      </p:sp>
      <p:pic>
        <p:nvPicPr>
          <p:cNvPr id="8194" name="Picture 2" descr="C:\Users\Emily\AppData\Local\Microsoft\Windows\Temporary Internet Files\Content.IE5\HOG9M2EW\MC90023108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96" y="2730843"/>
            <a:ext cx="2644176" cy="18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Approving the Constitution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1654629"/>
            <a:ext cx="9644742" cy="4386733"/>
          </a:xfrm>
        </p:spPr>
        <p:txBody>
          <a:bodyPr>
            <a:noAutofit/>
          </a:bodyPr>
          <a:lstStyle/>
          <a:p>
            <a:r>
              <a:rPr lang="en-US" sz="4800" dirty="0" smtClean="0"/>
              <a:t>After the Convention, a Constitution had been written, but </a:t>
            </a:r>
            <a:r>
              <a:rPr lang="en-US" sz="4800" b="1" i="1" u="sng" dirty="0" smtClean="0"/>
              <a:t>9 (nine)</a:t>
            </a:r>
            <a:r>
              <a:rPr lang="en-US" sz="4800" dirty="0" smtClean="0"/>
              <a:t> of 13 states had to ratify the Constitution before it could become the </a:t>
            </a:r>
            <a:r>
              <a:rPr lang="en-US" sz="4800" b="1" i="1" u="sng" dirty="0" smtClean="0"/>
              <a:t>supreme law of the land</a:t>
            </a:r>
            <a:endParaRPr lang="en-US" sz="4800" dirty="0" smtClean="0"/>
          </a:p>
        </p:txBody>
      </p:sp>
      <p:pic>
        <p:nvPicPr>
          <p:cNvPr id="9219" name="Picture 3" descr="C:\Users\Emily\AppData\Local\Microsoft\Windows\Temporary Internet Files\Content.IE5\QOZYTZ6I\MC90032033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41" y="769566"/>
            <a:ext cx="1675164" cy="24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Approving the Constitution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665514"/>
            <a:ext cx="9557657" cy="4746171"/>
          </a:xfrm>
        </p:spPr>
        <p:txBody>
          <a:bodyPr>
            <a:normAutofit/>
          </a:bodyPr>
          <a:lstStyle/>
          <a:p>
            <a:r>
              <a:rPr lang="en-US" sz="3600" b="1" i="1" u="sng" dirty="0"/>
              <a:t>Federalists</a:t>
            </a:r>
            <a:r>
              <a:rPr lang="en-US" sz="3600" dirty="0"/>
              <a:t>: supporters of the Constitution</a:t>
            </a:r>
          </a:p>
          <a:p>
            <a:pPr lvl="1"/>
            <a:r>
              <a:rPr lang="en-US" sz="3200" dirty="0"/>
              <a:t>Agreed with system of </a:t>
            </a:r>
            <a:r>
              <a:rPr lang="en-US" sz="3200" b="1" i="1" u="sng" dirty="0"/>
              <a:t>federalism</a:t>
            </a:r>
            <a:r>
              <a:rPr lang="en-US" sz="3200" dirty="0"/>
              <a:t> – government divided between the federal and state governments</a:t>
            </a:r>
          </a:p>
          <a:p>
            <a:pPr lvl="1"/>
            <a:r>
              <a:rPr lang="en-US" sz="3200" dirty="0"/>
              <a:t>Notable Federalists:  </a:t>
            </a:r>
          </a:p>
          <a:p>
            <a:pPr lvl="2"/>
            <a:r>
              <a:rPr lang="en-US" sz="2800" b="1" i="1" u="sng" dirty="0"/>
              <a:t>Alexander Hamilton</a:t>
            </a:r>
          </a:p>
          <a:p>
            <a:pPr lvl="2"/>
            <a:r>
              <a:rPr lang="en-US" sz="2800" b="1" i="1" u="sng" dirty="0"/>
              <a:t>James Madison</a:t>
            </a:r>
          </a:p>
          <a:p>
            <a:pPr lvl="2"/>
            <a:r>
              <a:rPr lang="en-US" sz="2800" b="1" i="1" u="sng" dirty="0"/>
              <a:t>John Jay</a:t>
            </a:r>
          </a:p>
          <a:p>
            <a:endParaRPr lang="en-US" sz="3600" dirty="0"/>
          </a:p>
        </p:txBody>
      </p:sp>
      <p:pic>
        <p:nvPicPr>
          <p:cNvPr id="10242" name="Picture 2" descr="C:\Users\Emily\AppData\Local\Microsoft\Windows\Temporary Internet Files\Content.IE5\QOZYTZ6I\MC90009763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80" y="3620294"/>
            <a:ext cx="2383058" cy="24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010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Approving the Constitution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5" y="1290390"/>
            <a:ext cx="9503228" cy="4811486"/>
          </a:xfrm>
        </p:spPr>
        <p:txBody>
          <a:bodyPr>
            <a:normAutofit/>
          </a:bodyPr>
          <a:lstStyle/>
          <a:p>
            <a:r>
              <a:rPr lang="en-US" sz="4000" b="1" i="1" u="sng" dirty="0" smtClean="0"/>
              <a:t>Anti – Federalists</a:t>
            </a:r>
            <a:r>
              <a:rPr lang="en-US" sz="4000" dirty="0" smtClean="0"/>
              <a:t>: opposed the Constitution</a:t>
            </a:r>
          </a:p>
          <a:p>
            <a:pPr lvl="1"/>
            <a:r>
              <a:rPr lang="en-US" sz="3600" dirty="0" smtClean="0"/>
              <a:t>Worried that federal system took too much power away from the </a:t>
            </a:r>
            <a:r>
              <a:rPr lang="en-US" sz="3600" b="1" i="1" u="sng" dirty="0" smtClean="0"/>
              <a:t>states</a:t>
            </a:r>
          </a:p>
          <a:p>
            <a:pPr lvl="1"/>
            <a:r>
              <a:rPr lang="en-US" sz="3600" dirty="0" smtClean="0"/>
              <a:t>Wanted a </a:t>
            </a:r>
            <a:r>
              <a:rPr lang="en-US" sz="3600" b="1" i="1" u="sng" dirty="0" smtClean="0"/>
              <a:t>Bill of Rights</a:t>
            </a:r>
            <a:r>
              <a:rPr lang="en-US" sz="3600" dirty="0" smtClean="0"/>
              <a:t> included that would guarantee individual liberties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709" y="1186249"/>
            <a:ext cx="2568632" cy="423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72" y="5218034"/>
            <a:ext cx="3747186" cy="151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Approving the Constitution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665514"/>
            <a:ext cx="9274627" cy="49747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Compromise between the Federalists and Anti-Federalists:</a:t>
            </a:r>
          </a:p>
          <a:p>
            <a:pPr lvl="1"/>
            <a:r>
              <a:rPr lang="en-US" sz="3200" dirty="0" smtClean="0"/>
              <a:t>If Constitution was adopted, the </a:t>
            </a:r>
            <a:r>
              <a:rPr lang="en-US" sz="3200" b="1" i="1" u="sng" dirty="0" smtClean="0"/>
              <a:t>new government </a:t>
            </a:r>
            <a:r>
              <a:rPr lang="en-US" sz="3200" dirty="0" smtClean="0"/>
              <a:t>would add a Bill of Rights</a:t>
            </a:r>
          </a:p>
          <a:p>
            <a:pPr lvl="1"/>
            <a:r>
              <a:rPr lang="en-US" sz="3200" dirty="0"/>
              <a:t>On June 21, </a:t>
            </a:r>
            <a:r>
              <a:rPr lang="en-US" sz="3200" b="1" i="1" u="sng" dirty="0"/>
              <a:t>1788</a:t>
            </a:r>
            <a:r>
              <a:rPr lang="en-US" sz="3200" dirty="0"/>
              <a:t>, New Hampshire became the ninth state to ratify the document, and it was subsequently agreed that government under the U.S. Constitution would begin on </a:t>
            </a:r>
            <a:r>
              <a:rPr lang="en-US" sz="3200" b="1" i="1" u="sng" dirty="0"/>
              <a:t>March 4, 1789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2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55" y="528034"/>
            <a:ext cx="8596668" cy="584817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In 1787, a remarkable group of American leaders, from all but one state, gathered in Philadelphia to address the weaknesses of the Articles of Confederation, but they soon decided that a new Constitution was needed.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Delegates to the Constitutional Convention arrived with varying ideas and plans of government, which meant that Compromise would be necessary to reach an agreement</a:t>
            </a:r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0930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444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Road to the Constitution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8" y="857874"/>
            <a:ext cx="9607640" cy="55429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Constitutional Convention:</a:t>
            </a:r>
          </a:p>
          <a:p>
            <a:pPr lvl="1"/>
            <a:r>
              <a:rPr lang="en-US" sz="2800" dirty="0" smtClean="0"/>
              <a:t>The Constitutional Convention was held </a:t>
            </a:r>
            <a:r>
              <a:rPr lang="en-US" sz="2800" b="1" i="1" u="sng" dirty="0" smtClean="0"/>
              <a:t>in 1787</a:t>
            </a:r>
          </a:p>
          <a:p>
            <a:pPr lvl="1"/>
            <a:r>
              <a:rPr lang="en-US" sz="2800" dirty="0" smtClean="0"/>
              <a:t>The Convention was held in </a:t>
            </a:r>
            <a:r>
              <a:rPr lang="en-US" sz="2800" b="1" i="1" u="sng" dirty="0" smtClean="0"/>
              <a:t>Philadelphia’s Independence Hall</a:t>
            </a:r>
          </a:p>
          <a:p>
            <a:pPr lvl="1"/>
            <a:r>
              <a:rPr lang="en-US" sz="2800" dirty="0" smtClean="0"/>
              <a:t>The purpose of the Convention was to fix the flaws of the </a:t>
            </a:r>
            <a:r>
              <a:rPr lang="en-US" sz="2800" b="1" i="1" u="sng" dirty="0" smtClean="0"/>
              <a:t>Articles of Confederation</a:t>
            </a:r>
          </a:p>
          <a:p>
            <a:pPr lvl="1"/>
            <a:r>
              <a:rPr lang="en-US" sz="2800" dirty="0" smtClean="0"/>
              <a:t>There was </a:t>
            </a:r>
            <a:r>
              <a:rPr lang="en-US" sz="2800" b="1" i="1" u="sng" dirty="0" smtClean="0"/>
              <a:t>55</a:t>
            </a:r>
            <a:r>
              <a:rPr lang="en-US" sz="2800" dirty="0" smtClean="0"/>
              <a:t> delegates from all but one state</a:t>
            </a:r>
          </a:p>
          <a:p>
            <a:pPr lvl="2"/>
            <a:r>
              <a:rPr lang="en-US" sz="2400" b="1" i="1" u="sng" dirty="0" smtClean="0"/>
              <a:t>Rhode Island</a:t>
            </a:r>
            <a:r>
              <a:rPr lang="en-US" sz="2400" dirty="0" smtClean="0"/>
              <a:t> did not send any delegates to the Convention because they were opposed to a </a:t>
            </a:r>
            <a:r>
              <a:rPr lang="en-US" sz="2400" b="1" i="1" u="sng" dirty="0" smtClean="0"/>
              <a:t>stronger, central government</a:t>
            </a:r>
          </a:p>
          <a:p>
            <a:pPr lvl="1"/>
            <a:r>
              <a:rPr lang="en-US" sz="2800" b="1" i="1" u="sng" dirty="0" smtClean="0"/>
              <a:t>Women</a:t>
            </a:r>
            <a:r>
              <a:rPr lang="en-US" sz="2800" dirty="0" smtClean="0"/>
              <a:t>, </a:t>
            </a:r>
            <a:r>
              <a:rPr lang="en-US" sz="2800" b="1" i="1" u="sng" dirty="0" smtClean="0"/>
              <a:t>Native Americans,</a:t>
            </a:r>
            <a:r>
              <a:rPr lang="en-US" sz="2800" dirty="0" smtClean="0"/>
              <a:t> and </a:t>
            </a:r>
            <a:r>
              <a:rPr lang="en-US" sz="2800" b="1" i="1" u="sng" dirty="0" smtClean="0"/>
              <a:t>African Americans </a:t>
            </a:r>
            <a:r>
              <a:rPr lang="en-US" sz="2800" dirty="0" smtClean="0"/>
              <a:t>were excluded from the Convention</a:t>
            </a:r>
            <a:endParaRPr lang="en-US" sz="2800" b="1" i="1" u="sng" dirty="0" smtClean="0"/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1026" name="Picture 2" descr="C:\Users\Emily\AppData\Local\Microsoft\Windows\Temporary Internet Files\Content.IE5\G1VRUHNG\MC90030494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864" y="351252"/>
            <a:ext cx="1425550" cy="18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mily\AppData\Local\Microsoft\Windows\Temporary Internet Files\Content.IE5\HOG9M2EW\MC90043741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001" y="3997411"/>
            <a:ext cx="18192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618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Road to the Constitution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9099"/>
            <a:ext cx="8596668" cy="4816698"/>
          </a:xfrm>
        </p:spPr>
        <p:txBody>
          <a:bodyPr>
            <a:noAutofit/>
          </a:bodyPr>
          <a:lstStyle/>
          <a:p>
            <a:r>
              <a:rPr lang="en-US" sz="3600" dirty="0" smtClean="0"/>
              <a:t>Operating Procedures:</a:t>
            </a:r>
          </a:p>
          <a:p>
            <a:pPr lvl="1"/>
            <a:r>
              <a:rPr lang="en-US" sz="3200" b="1" i="1" u="sng" dirty="0" smtClean="0"/>
              <a:t>George Washington</a:t>
            </a:r>
            <a:r>
              <a:rPr lang="en-US" sz="3200" dirty="0" smtClean="0"/>
              <a:t> presided over the Constitutional Convention</a:t>
            </a:r>
          </a:p>
          <a:p>
            <a:pPr lvl="1"/>
            <a:r>
              <a:rPr lang="en-US" sz="3200" dirty="0" smtClean="0"/>
              <a:t>Delegates from at least </a:t>
            </a:r>
            <a:r>
              <a:rPr lang="en-US" sz="3200" b="1" i="1" u="sng" dirty="0" smtClean="0"/>
              <a:t>7</a:t>
            </a:r>
            <a:r>
              <a:rPr lang="en-US" sz="3200" dirty="0" smtClean="0"/>
              <a:t> states must be present to take a vote</a:t>
            </a:r>
          </a:p>
          <a:p>
            <a:pPr lvl="1"/>
            <a:r>
              <a:rPr lang="en-US" sz="3200" dirty="0" smtClean="0"/>
              <a:t>Must have majority vote, with each state having one vote, for approval of any changes</a:t>
            </a:r>
          </a:p>
          <a:p>
            <a:pPr lvl="1"/>
            <a:r>
              <a:rPr lang="en-US" sz="3200" dirty="0" smtClean="0"/>
              <a:t>All discussions were held in </a:t>
            </a:r>
            <a:r>
              <a:rPr lang="en-US" sz="3200" b="1" i="1" u="sng" dirty="0" smtClean="0"/>
              <a:t>private</a:t>
            </a:r>
            <a:endParaRPr lang="en-US" sz="3200" dirty="0"/>
          </a:p>
        </p:txBody>
      </p:sp>
      <p:pic>
        <p:nvPicPr>
          <p:cNvPr id="2050" name="Picture 2" descr="C:\Users\Emily\AppData\Local\Microsoft\Windows\Temporary Internet Files\Content.IE5\G1VRUHNG\MP9004316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89" y="4776158"/>
            <a:ext cx="1678192" cy="16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ily\AppData\Local\Microsoft\Windows\Temporary Internet Files\Content.IE5\HOG9M2EW\MC90001978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89" y="247133"/>
            <a:ext cx="1530412" cy="198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mily\AppData\Local\Microsoft\Windows\Temporary Internet Files\Content.IE5\G1VRUHNG\MC90001409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297" y="3025292"/>
            <a:ext cx="875995" cy="80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8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 Road to the Constitution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9676"/>
            <a:ext cx="9136368" cy="38807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End Result of the Convention:</a:t>
            </a:r>
          </a:p>
          <a:p>
            <a:pPr lvl="1"/>
            <a:r>
              <a:rPr lang="en-US" sz="4400" dirty="0" smtClean="0"/>
              <a:t>Discarded the </a:t>
            </a:r>
            <a:r>
              <a:rPr lang="en-US" sz="4400" b="1" i="1" u="sng" dirty="0" smtClean="0"/>
              <a:t>Articles of Confederation</a:t>
            </a:r>
          </a:p>
          <a:p>
            <a:pPr lvl="1"/>
            <a:r>
              <a:rPr lang="en-US" sz="4400" dirty="0" smtClean="0"/>
              <a:t>Wrote a new </a:t>
            </a:r>
            <a:r>
              <a:rPr lang="en-US" sz="4400" b="1" i="1" u="sng" dirty="0" smtClean="0"/>
              <a:t>Constitution</a:t>
            </a:r>
            <a:endParaRPr lang="en-US" sz="44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63" y="1118286"/>
            <a:ext cx="2328672" cy="1475232"/>
          </a:xfrm>
          <a:prstGeom prst="rect">
            <a:avLst/>
          </a:prstGeom>
        </p:spPr>
      </p:pic>
      <p:pic>
        <p:nvPicPr>
          <p:cNvPr id="3074" name="Picture 2" descr="C:\Users\Emily\AppData\Local\Microsoft\Windows\Temporary Internet Files\Content.IE5\I1Z4C8PD\MC900149511[3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20" y="3697234"/>
            <a:ext cx="2271157" cy="15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156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Creating and Ratifying the Constitution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157" y="1206071"/>
            <a:ext cx="10750794" cy="5537915"/>
          </a:xfrm>
        </p:spPr>
        <p:txBody>
          <a:bodyPr>
            <a:noAutofit/>
          </a:bodyPr>
          <a:lstStyle/>
          <a:p>
            <a:pPr lvl="1"/>
            <a:r>
              <a:rPr lang="en-US" sz="2800" b="1" i="1" u="sng" dirty="0" smtClean="0"/>
              <a:t>Virginia Plan</a:t>
            </a:r>
            <a:endParaRPr lang="en-US" sz="2800" dirty="0" smtClean="0"/>
          </a:p>
          <a:p>
            <a:pPr lvl="2"/>
            <a:r>
              <a:rPr lang="en-US" sz="2400" dirty="0" smtClean="0"/>
              <a:t>Created by </a:t>
            </a:r>
            <a:r>
              <a:rPr lang="en-US" sz="2400" b="1" i="1" u="sng" dirty="0" smtClean="0"/>
              <a:t>James Madison</a:t>
            </a:r>
          </a:p>
          <a:p>
            <a:pPr lvl="2"/>
            <a:r>
              <a:rPr lang="en-US" sz="2400" dirty="0"/>
              <a:t>Called for </a:t>
            </a:r>
            <a:r>
              <a:rPr lang="en-US" sz="2400" b="1" i="1" u="sng" dirty="0"/>
              <a:t>3</a:t>
            </a:r>
            <a:r>
              <a:rPr lang="en-US" sz="2400" dirty="0"/>
              <a:t> branches of government</a:t>
            </a:r>
          </a:p>
          <a:p>
            <a:pPr lvl="3"/>
            <a:r>
              <a:rPr lang="en-US" sz="2400" b="1" i="1" u="sng" dirty="0"/>
              <a:t>Legislative Branch</a:t>
            </a:r>
          </a:p>
          <a:p>
            <a:pPr lvl="3"/>
            <a:r>
              <a:rPr lang="en-US" sz="2400" b="1" i="1" u="sng" dirty="0"/>
              <a:t>Executive Branch</a:t>
            </a:r>
          </a:p>
          <a:p>
            <a:pPr lvl="3"/>
            <a:r>
              <a:rPr lang="en-US" sz="2400" b="1" i="1" u="sng" dirty="0"/>
              <a:t>Judicial Branch</a:t>
            </a:r>
          </a:p>
          <a:p>
            <a:pPr lvl="2"/>
            <a:r>
              <a:rPr lang="en-US" sz="2400" dirty="0" smtClean="0"/>
              <a:t>Legislature: </a:t>
            </a:r>
          </a:p>
          <a:p>
            <a:pPr lvl="3"/>
            <a:r>
              <a:rPr lang="en-US" sz="2400" dirty="0" smtClean="0"/>
              <a:t>Divided into </a:t>
            </a:r>
            <a:r>
              <a:rPr lang="en-US" sz="2400" b="1" i="1" u="sng" dirty="0" smtClean="0"/>
              <a:t>2</a:t>
            </a:r>
            <a:r>
              <a:rPr lang="en-US" sz="2400" dirty="0" smtClean="0"/>
              <a:t> houses, with Representation based on </a:t>
            </a:r>
            <a:r>
              <a:rPr lang="en-US" sz="2400" b="1" i="1" u="sng" dirty="0" smtClean="0"/>
              <a:t>population</a:t>
            </a:r>
            <a:endParaRPr lang="en-US" sz="2400" dirty="0" smtClean="0"/>
          </a:p>
          <a:p>
            <a:pPr lvl="2"/>
            <a:r>
              <a:rPr lang="en-US" sz="2400" dirty="0" smtClean="0"/>
              <a:t>States that opposed the Virginia Plan:  </a:t>
            </a:r>
            <a:r>
              <a:rPr lang="en-US" sz="2400" b="1" i="1" u="sng" dirty="0" smtClean="0"/>
              <a:t>Small States</a:t>
            </a:r>
          </a:p>
          <a:p>
            <a:pPr lvl="3"/>
            <a:r>
              <a:rPr lang="en-US" sz="2400" dirty="0" smtClean="0"/>
              <a:t>Feared larger states would </a:t>
            </a:r>
            <a:r>
              <a:rPr lang="en-US" sz="2400" b="1" i="1" u="sng" dirty="0" smtClean="0"/>
              <a:t>ignore the interest of small states</a:t>
            </a:r>
            <a:endParaRPr lang="en-US" sz="2400" dirty="0" smtClean="0"/>
          </a:p>
        </p:txBody>
      </p:sp>
      <p:pic>
        <p:nvPicPr>
          <p:cNvPr id="4098" name="Picture 2" descr="C:\Users\Emily\AppData\Local\Microsoft\Windows\Temporary Internet Files\Content.IE5\G1VRUHNG\MC90009763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267" y="2495891"/>
            <a:ext cx="175930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mily\AppData\Local\Microsoft\Windows\Temporary Internet Files\Content.IE5\G1VRUHNG\MC90043743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42" y="277468"/>
            <a:ext cx="1885950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Emily\AppData\Local\Microsoft\Windows\Temporary Internet Files\Content.IE5\HOG9M2EW\MC90005678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296" y="2656528"/>
            <a:ext cx="1815084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317184"/>
            <a:ext cx="9579429" cy="5791199"/>
          </a:xfrm>
        </p:spPr>
        <p:txBody>
          <a:bodyPr>
            <a:noAutofit/>
          </a:bodyPr>
          <a:lstStyle/>
          <a:p>
            <a:r>
              <a:rPr lang="en-US" sz="3600" b="1" i="1" u="sng" dirty="0" smtClean="0"/>
              <a:t>New Jersey Plan</a:t>
            </a:r>
          </a:p>
          <a:p>
            <a:pPr lvl="1"/>
            <a:r>
              <a:rPr lang="en-US" sz="3200" dirty="0" smtClean="0"/>
              <a:t>Proposed by </a:t>
            </a:r>
            <a:r>
              <a:rPr lang="en-US" sz="3200" b="1" i="1" u="sng" dirty="0" smtClean="0"/>
              <a:t>William Paterson</a:t>
            </a:r>
            <a:endParaRPr lang="en-US" sz="3200" b="1" i="1" u="sng" dirty="0"/>
          </a:p>
          <a:p>
            <a:pPr lvl="1"/>
            <a:r>
              <a:rPr lang="en-US" sz="3200" dirty="0" smtClean="0"/>
              <a:t>Also called for </a:t>
            </a:r>
            <a:r>
              <a:rPr lang="en-US" sz="3200" b="1" i="1" u="sng" dirty="0" smtClean="0"/>
              <a:t>3</a:t>
            </a:r>
            <a:r>
              <a:rPr lang="en-US" sz="3200" dirty="0" smtClean="0"/>
              <a:t> branches of government</a:t>
            </a:r>
          </a:p>
          <a:p>
            <a:pPr lvl="1"/>
            <a:r>
              <a:rPr lang="en-US" sz="3200" dirty="0" smtClean="0"/>
              <a:t>Legislature:</a:t>
            </a:r>
          </a:p>
          <a:p>
            <a:pPr lvl="2"/>
            <a:r>
              <a:rPr lang="en-US" sz="3000" dirty="0"/>
              <a:t>Only one </a:t>
            </a:r>
            <a:r>
              <a:rPr lang="en-US" sz="3000" dirty="0" smtClean="0"/>
              <a:t>house, where each state gets </a:t>
            </a:r>
            <a:r>
              <a:rPr lang="en-US" sz="3000" b="1" i="1" u="sng" dirty="0" smtClean="0"/>
              <a:t>1</a:t>
            </a:r>
            <a:r>
              <a:rPr lang="en-US" sz="3000" dirty="0" smtClean="0"/>
              <a:t> vote</a:t>
            </a:r>
            <a:endParaRPr lang="en-US" sz="3000" dirty="0"/>
          </a:p>
          <a:p>
            <a:pPr lvl="1"/>
            <a:r>
              <a:rPr lang="en-US" sz="3200" dirty="0" smtClean="0"/>
              <a:t>States that opposed the New Jersey Plan:  </a:t>
            </a:r>
            <a:r>
              <a:rPr lang="en-US" sz="3200" b="1" i="1" u="sng" dirty="0" smtClean="0"/>
              <a:t>Large States</a:t>
            </a:r>
            <a:endParaRPr lang="en-US" sz="3200" dirty="0" smtClean="0"/>
          </a:p>
          <a:p>
            <a:pPr lvl="2"/>
            <a:r>
              <a:rPr lang="en-US" sz="3000" dirty="0" smtClean="0"/>
              <a:t>Larger states thought that they should have </a:t>
            </a:r>
            <a:r>
              <a:rPr lang="en-US" sz="3000" b="1" i="1" u="sng" dirty="0" smtClean="0"/>
              <a:t>more power</a:t>
            </a:r>
            <a:endParaRPr lang="en-US" sz="3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8156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Creating and Ratifying the Constitution</a:t>
            </a:r>
            <a:endParaRPr lang="en-US" sz="3800" dirty="0"/>
          </a:p>
        </p:txBody>
      </p:sp>
      <p:pic>
        <p:nvPicPr>
          <p:cNvPr id="5123" name="Picture 3" descr="C:\Users\Emily\AppData\Local\Microsoft\Windows\Temporary Internet Files\Content.IE5\G1VRUHNG\MC90043739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849" y="278026"/>
            <a:ext cx="2196928" cy="22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mily\AppData\Local\Microsoft\Windows\Temporary Internet Files\Content.IE5\I1Z4C8PD\MC90014984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172" y="4226011"/>
            <a:ext cx="2016849" cy="154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188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Compromises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360714"/>
            <a:ext cx="10058400" cy="5366657"/>
          </a:xfrm>
        </p:spPr>
        <p:txBody>
          <a:bodyPr>
            <a:noAutofit/>
          </a:bodyPr>
          <a:lstStyle/>
          <a:p>
            <a:r>
              <a:rPr lang="en-US" sz="3600" b="1" i="1" u="sng" dirty="0" smtClean="0"/>
              <a:t>Great Compromise</a:t>
            </a:r>
          </a:p>
          <a:p>
            <a:pPr lvl="1"/>
            <a:r>
              <a:rPr lang="en-US" sz="3200" dirty="0" smtClean="0"/>
              <a:t>Headed by </a:t>
            </a:r>
            <a:r>
              <a:rPr lang="en-US" sz="3200" b="1" i="1" u="sng" dirty="0" smtClean="0"/>
              <a:t>Roger Sherman</a:t>
            </a:r>
          </a:p>
          <a:p>
            <a:pPr lvl="1"/>
            <a:r>
              <a:rPr lang="en-US" sz="3200" dirty="0" smtClean="0"/>
              <a:t>Proposed Compromise:</a:t>
            </a:r>
          </a:p>
          <a:p>
            <a:pPr lvl="2"/>
            <a:r>
              <a:rPr lang="en-US" sz="3000" dirty="0" smtClean="0"/>
              <a:t>Combination of Virginia Plan and New Jersey Plan</a:t>
            </a:r>
          </a:p>
          <a:p>
            <a:pPr lvl="2"/>
            <a:r>
              <a:rPr lang="en-US" sz="3000" dirty="0" smtClean="0"/>
              <a:t>Congress: divided into </a:t>
            </a:r>
            <a:r>
              <a:rPr lang="en-US" sz="3000" b="1" i="1" u="sng" dirty="0" smtClean="0"/>
              <a:t>2</a:t>
            </a:r>
            <a:r>
              <a:rPr lang="en-US" sz="3000" dirty="0" smtClean="0"/>
              <a:t> Houses</a:t>
            </a:r>
          </a:p>
          <a:p>
            <a:pPr lvl="3"/>
            <a:r>
              <a:rPr lang="en-US" sz="3000" b="1" i="1" u="sng" dirty="0" smtClean="0"/>
              <a:t>Senate</a:t>
            </a:r>
            <a:r>
              <a:rPr lang="en-US" sz="3000" dirty="0" smtClean="0"/>
              <a:t>:  Equal representation for </a:t>
            </a:r>
            <a:r>
              <a:rPr lang="en-US" sz="3000" b="1" i="1" u="sng" dirty="0" smtClean="0"/>
              <a:t>each state</a:t>
            </a:r>
            <a:endParaRPr lang="en-US" sz="3000" dirty="0" smtClean="0"/>
          </a:p>
          <a:p>
            <a:pPr lvl="3"/>
            <a:r>
              <a:rPr lang="en-US" sz="3000" b="1" i="1" u="sng" dirty="0" smtClean="0"/>
              <a:t>House of Representatives</a:t>
            </a:r>
            <a:r>
              <a:rPr lang="en-US" sz="3000" dirty="0" smtClean="0"/>
              <a:t>:  Representation based on </a:t>
            </a:r>
            <a:r>
              <a:rPr lang="en-US" sz="3000" b="1" i="1" u="sng" dirty="0" smtClean="0"/>
              <a:t>population</a:t>
            </a:r>
          </a:p>
        </p:txBody>
      </p:sp>
      <p:pic>
        <p:nvPicPr>
          <p:cNvPr id="6146" name="Picture 2" descr="C:\Users\Emily\AppData\Local\Microsoft\Windows\Temporary Internet Files\Content.IE5\HOG9M2EW\MC90007880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79" y="719651"/>
            <a:ext cx="29908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mily\AppData\Local\Microsoft\Windows\Temporary Internet Files\Content.IE5\I1Z4C8PD\MP9004011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216" y="3781166"/>
            <a:ext cx="1580733" cy="23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327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Compromises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077681"/>
            <a:ext cx="10330543" cy="5410200"/>
          </a:xfrm>
        </p:spPr>
        <p:txBody>
          <a:bodyPr>
            <a:noAutofit/>
          </a:bodyPr>
          <a:lstStyle/>
          <a:p>
            <a:r>
              <a:rPr lang="en-US" sz="3600" b="1" i="1" u="sng" dirty="0" smtClean="0"/>
              <a:t>Three-Fifths Compromise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South:  wanted to count 550,000, mostly enslaved, </a:t>
            </a:r>
            <a:r>
              <a:rPr lang="en-US" sz="3200" b="1" i="1" u="sng" dirty="0" smtClean="0"/>
              <a:t>African-Americans </a:t>
            </a:r>
            <a:r>
              <a:rPr lang="en-US" sz="3200" dirty="0" smtClean="0"/>
              <a:t>as part of their population</a:t>
            </a:r>
          </a:p>
          <a:p>
            <a:pPr lvl="1"/>
            <a:r>
              <a:rPr lang="en-US" sz="3200" dirty="0" smtClean="0"/>
              <a:t>North:  opposed counting African-Americans in population because they were not allowed to vote or participate in government</a:t>
            </a:r>
          </a:p>
          <a:p>
            <a:pPr lvl="1"/>
            <a:r>
              <a:rPr lang="en-US" sz="3200" dirty="0" smtClean="0"/>
              <a:t>Compromise:  every 5 enslaved persons would count as 3 free persons</a:t>
            </a:r>
          </a:p>
          <a:p>
            <a:pPr lvl="2"/>
            <a:r>
              <a:rPr lang="en-US" sz="2800" b="1" i="1" u="sng" dirty="0" smtClean="0"/>
              <a:t>3/5</a:t>
            </a:r>
            <a:r>
              <a:rPr lang="en-US" sz="2800" dirty="0" smtClean="0"/>
              <a:t> of slave population would determine representation in Congress and for tax purposes</a:t>
            </a:r>
            <a:endParaRPr lang="en-US" sz="2800" b="1" i="1" u="sng" dirty="0"/>
          </a:p>
        </p:txBody>
      </p:sp>
      <p:pic>
        <p:nvPicPr>
          <p:cNvPr id="7170" name="Picture 2" descr="C:\Users\Emily\AppData\Local\Microsoft\Windows\Temporary Internet Files\Content.IE5\QOZYTZ6I\MC90015014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20" y="99029"/>
            <a:ext cx="2664104" cy="177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534</TotalTime>
  <Words>665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Constitutional Convention</vt:lpstr>
      <vt:lpstr>PowerPoint Presentation</vt:lpstr>
      <vt:lpstr>The Road to the Constitution</vt:lpstr>
      <vt:lpstr>The Road to the Constitution</vt:lpstr>
      <vt:lpstr>The Road to the Constitution</vt:lpstr>
      <vt:lpstr>Creating and Ratifying the Constitution</vt:lpstr>
      <vt:lpstr>Creating and Ratifying the Constitution</vt:lpstr>
      <vt:lpstr>Compromises</vt:lpstr>
      <vt:lpstr>Compromises</vt:lpstr>
      <vt:lpstr>Compromises</vt:lpstr>
      <vt:lpstr>Approving the Constitution</vt:lpstr>
      <vt:lpstr>Approving the Constitution</vt:lpstr>
      <vt:lpstr>Approving the Constitution</vt:lpstr>
      <vt:lpstr>Approving the Constitution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Constitutional Convention</dc:title>
  <dc:creator>Graydon,Lewis</dc:creator>
  <cp:lastModifiedBy>Graydon,Lewis</cp:lastModifiedBy>
  <cp:revision>22</cp:revision>
  <dcterms:created xsi:type="dcterms:W3CDTF">2013-10-01T15:09:34Z</dcterms:created>
  <dcterms:modified xsi:type="dcterms:W3CDTF">2013-10-03T19:31:28Z</dcterms:modified>
</cp:coreProperties>
</file>